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72" r:id="rId3"/>
    <p:sldId id="265" r:id="rId4"/>
    <p:sldId id="263" r:id="rId5"/>
    <p:sldId id="273" r:id="rId6"/>
    <p:sldId id="257" r:id="rId7"/>
    <p:sldId id="258" r:id="rId8"/>
    <p:sldId id="260" r:id="rId9"/>
    <p:sldId id="259" r:id="rId10"/>
    <p:sldId id="261" r:id="rId11"/>
    <p:sldId id="262" r:id="rId12"/>
    <p:sldId id="264" r:id="rId13"/>
    <p:sldId id="266" r:id="rId14"/>
    <p:sldId id="267" r:id="rId15"/>
    <p:sldId id="268" r:id="rId16"/>
    <p:sldId id="269" r:id="rId17"/>
    <p:sldId id="270" r:id="rId18"/>
    <p:sldId id="271"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87794" autoAdjust="0"/>
  </p:normalViewPr>
  <p:slideViewPr>
    <p:cSldViewPr snapToGrid="0">
      <p:cViewPr varScale="1">
        <p:scale>
          <a:sx n="115" d="100"/>
          <a:sy n="115" d="100"/>
        </p:scale>
        <p:origin x="2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EBDB79-1D8F-4C9E-A653-E60C67B9F23C}" type="datetimeFigureOut">
              <a:rPr lang="en-US" smtClean="0"/>
              <a:t>12/19/2019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F72045-B5B6-4EBE-A1F9-6F5A4DEFE3FE}" type="slidenum">
              <a:rPr lang="en-US" smtClean="0"/>
              <a:t>‹#›</a:t>
            </a:fld>
            <a:endParaRPr lang="en-US" dirty="0"/>
          </a:p>
        </p:txBody>
      </p:sp>
    </p:spTree>
    <p:extLst>
      <p:ext uri="{BB962C8B-B14F-4D97-AF65-F5344CB8AC3E}">
        <p14:creationId xmlns:p14="http://schemas.microsoft.com/office/powerpoint/2010/main" val="3953923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presenting at a CPA conference,</a:t>
            </a:r>
            <a:r>
              <a:rPr lang="en-US" baseline="0" dirty="0" smtClean="0"/>
              <a:t> maybe would highlight involvement there. </a:t>
            </a:r>
            <a:endParaRPr lang="en-US" dirty="0"/>
          </a:p>
        </p:txBody>
      </p:sp>
      <p:sp>
        <p:nvSpPr>
          <p:cNvPr id="4" name="Slide Number Placeholder 3"/>
          <p:cNvSpPr>
            <a:spLocks noGrp="1"/>
          </p:cNvSpPr>
          <p:nvPr>
            <p:ph type="sldNum" sz="quarter" idx="10"/>
          </p:nvPr>
        </p:nvSpPr>
        <p:spPr/>
        <p:txBody>
          <a:bodyPr/>
          <a:lstStyle/>
          <a:p>
            <a:fld id="{E8F72045-B5B6-4EBE-A1F9-6F5A4DEFE3FE}" type="slidenum">
              <a:rPr lang="en-US" smtClean="0"/>
              <a:t>8</a:t>
            </a:fld>
            <a:endParaRPr lang="en-US" dirty="0"/>
          </a:p>
        </p:txBody>
      </p:sp>
    </p:spTree>
    <p:extLst>
      <p:ext uri="{BB962C8B-B14F-4D97-AF65-F5344CB8AC3E}">
        <p14:creationId xmlns:p14="http://schemas.microsoft.com/office/powerpoint/2010/main" val="3844355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Can limit Q&amp;A to one session if</a:t>
            </a:r>
            <a:r>
              <a:rPr lang="en-US" baseline="0" dirty="0" smtClean="0"/>
              <a:t> needed.</a:t>
            </a:r>
            <a:endParaRPr lang="en-US" dirty="0"/>
          </a:p>
        </p:txBody>
      </p:sp>
      <p:sp>
        <p:nvSpPr>
          <p:cNvPr id="4" name="Slide Number Placeholder 3"/>
          <p:cNvSpPr>
            <a:spLocks noGrp="1"/>
          </p:cNvSpPr>
          <p:nvPr>
            <p:ph type="sldNum" sz="quarter" idx="10"/>
          </p:nvPr>
        </p:nvSpPr>
        <p:spPr/>
        <p:txBody>
          <a:bodyPr/>
          <a:lstStyle/>
          <a:p>
            <a:fld id="{E8F72045-B5B6-4EBE-A1F9-6F5A4DEFE3FE}" type="slidenum">
              <a:rPr lang="en-US" smtClean="0"/>
              <a:t>11</a:t>
            </a:fld>
            <a:endParaRPr lang="en-US" dirty="0"/>
          </a:p>
        </p:txBody>
      </p:sp>
    </p:spTree>
    <p:extLst>
      <p:ext uri="{BB962C8B-B14F-4D97-AF65-F5344CB8AC3E}">
        <p14:creationId xmlns:p14="http://schemas.microsoft.com/office/powerpoint/2010/main" val="2393933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moment now and then to assess the situation from the audience’s point of view.</a:t>
            </a:r>
            <a:endParaRPr lang="en-US" dirty="0"/>
          </a:p>
        </p:txBody>
      </p:sp>
      <p:sp>
        <p:nvSpPr>
          <p:cNvPr id="4" name="Slide Number Placeholder 3"/>
          <p:cNvSpPr>
            <a:spLocks noGrp="1"/>
          </p:cNvSpPr>
          <p:nvPr>
            <p:ph type="sldNum" sz="quarter" idx="10"/>
          </p:nvPr>
        </p:nvSpPr>
        <p:spPr/>
        <p:txBody>
          <a:bodyPr/>
          <a:lstStyle/>
          <a:p>
            <a:fld id="{E8F72045-B5B6-4EBE-A1F9-6F5A4DEFE3FE}" type="slidenum">
              <a:rPr lang="en-US" smtClean="0"/>
              <a:t>13</a:t>
            </a:fld>
            <a:endParaRPr lang="en-US" dirty="0"/>
          </a:p>
        </p:txBody>
      </p:sp>
    </p:spTree>
    <p:extLst>
      <p:ext uri="{BB962C8B-B14F-4D97-AF65-F5344CB8AC3E}">
        <p14:creationId xmlns:p14="http://schemas.microsoft.com/office/powerpoint/2010/main" val="4100113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moment now and then to assess the situation from the audience’s point of view.</a:t>
            </a:r>
            <a:endParaRPr lang="en-US" dirty="0"/>
          </a:p>
        </p:txBody>
      </p:sp>
      <p:sp>
        <p:nvSpPr>
          <p:cNvPr id="4" name="Slide Number Placeholder 3"/>
          <p:cNvSpPr>
            <a:spLocks noGrp="1"/>
          </p:cNvSpPr>
          <p:nvPr>
            <p:ph type="sldNum" sz="quarter" idx="10"/>
          </p:nvPr>
        </p:nvSpPr>
        <p:spPr/>
        <p:txBody>
          <a:bodyPr/>
          <a:lstStyle/>
          <a:p>
            <a:fld id="{E8F72045-B5B6-4EBE-A1F9-6F5A4DEFE3FE}" type="slidenum">
              <a:rPr lang="en-US" smtClean="0"/>
              <a:t>14</a:t>
            </a:fld>
            <a:endParaRPr lang="en-US" dirty="0"/>
          </a:p>
        </p:txBody>
      </p:sp>
    </p:spTree>
    <p:extLst>
      <p:ext uri="{BB962C8B-B14F-4D97-AF65-F5344CB8AC3E}">
        <p14:creationId xmlns:p14="http://schemas.microsoft.com/office/powerpoint/2010/main" val="769286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moment now and then to assess the situation from the audience’s point of view.</a:t>
            </a:r>
            <a:endParaRPr lang="en-US" dirty="0"/>
          </a:p>
        </p:txBody>
      </p:sp>
      <p:sp>
        <p:nvSpPr>
          <p:cNvPr id="4" name="Slide Number Placeholder 3"/>
          <p:cNvSpPr>
            <a:spLocks noGrp="1"/>
          </p:cNvSpPr>
          <p:nvPr>
            <p:ph type="sldNum" sz="quarter" idx="10"/>
          </p:nvPr>
        </p:nvSpPr>
        <p:spPr/>
        <p:txBody>
          <a:bodyPr/>
          <a:lstStyle/>
          <a:p>
            <a:fld id="{E8F72045-B5B6-4EBE-A1F9-6F5A4DEFE3FE}" type="slidenum">
              <a:rPr lang="en-US" smtClean="0"/>
              <a:t>15</a:t>
            </a:fld>
            <a:endParaRPr lang="en-US" dirty="0"/>
          </a:p>
        </p:txBody>
      </p:sp>
    </p:spTree>
    <p:extLst>
      <p:ext uri="{BB962C8B-B14F-4D97-AF65-F5344CB8AC3E}">
        <p14:creationId xmlns:p14="http://schemas.microsoft.com/office/powerpoint/2010/main" val="600021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moment now and then to assess the situation from the audience’s point of view.</a:t>
            </a:r>
            <a:endParaRPr lang="en-US" dirty="0"/>
          </a:p>
        </p:txBody>
      </p:sp>
      <p:sp>
        <p:nvSpPr>
          <p:cNvPr id="4" name="Slide Number Placeholder 3"/>
          <p:cNvSpPr>
            <a:spLocks noGrp="1"/>
          </p:cNvSpPr>
          <p:nvPr>
            <p:ph type="sldNum" sz="quarter" idx="10"/>
          </p:nvPr>
        </p:nvSpPr>
        <p:spPr/>
        <p:txBody>
          <a:bodyPr/>
          <a:lstStyle/>
          <a:p>
            <a:fld id="{E8F72045-B5B6-4EBE-A1F9-6F5A4DEFE3FE}" type="slidenum">
              <a:rPr lang="en-US" smtClean="0"/>
              <a:t>16</a:t>
            </a:fld>
            <a:endParaRPr lang="en-US" dirty="0"/>
          </a:p>
        </p:txBody>
      </p:sp>
    </p:spTree>
    <p:extLst>
      <p:ext uri="{BB962C8B-B14F-4D97-AF65-F5344CB8AC3E}">
        <p14:creationId xmlns:p14="http://schemas.microsoft.com/office/powerpoint/2010/main" val="3018741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moment now and then to assess the situation from the audience’s point of view.</a:t>
            </a:r>
            <a:endParaRPr lang="en-US" dirty="0"/>
          </a:p>
        </p:txBody>
      </p:sp>
      <p:sp>
        <p:nvSpPr>
          <p:cNvPr id="4" name="Slide Number Placeholder 3"/>
          <p:cNvSpPr>
            <a:spLocks noGrp="1"/>
          </p:cNvSpPr>
          <p:nvPr>
            <p:ph type="sldNum" sz="quarter" idx="10"/>
          </p:nvPr>
        </p:nvSpPr>
        <p:spPr/>
        <p:txBody>
          <a:bodyPr/>
          <a:lstStyle/>
          <a:p>
            <a:fld id="{E8F72045-B5B6-4EBE-A1F9-6F5A4DEFE3FE}" type="slidenum">
              <a:rPr lang="en-US" smtClean="0"/>
              <a:t>17</a:t>
            </a:fld>
            <a:endParaRPr lang="en-US" dirty="0"/>
          </a:p>
        </p:txBody>
      </p:sp>
    </p:spTree>
    <p:extLst>
      <p:ext uri="{BB962C8B-B14F-4D97-AF65-F5344CB8AC3E}">
        <p14:creationId xmlns:p14="http://schemas.microsoft.com/office/powerpoint/2010/main" val="2010969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moment now and then to assess the situation from the audience’s point of view.</a:t>
            </a:r>
            <a:endParaRPr lang="en-US" dirty="0"/>
          </a:p>
        </p:txBody>
      </p:sp>
      <p:sp>
        <p:nvSpPr>
          <p:cNvPr id="4" name="Slide Number Placeholder 3"/>
          <p:cNvSpPr>
            <a:spLocks noGrp="1"/>
          </p:cNvSpPr>
          <p:nvPr>
            <p:ph type="sldNum" sz="quarter" idx="10"/>
          </p:nvPr>
        </p:nvSpPr>
        <p:spPr/>
        <p:txBody>
          <a:bodyPr/>
          <a:lstStyle/>
          <a:p>
            <a:fld id="{E8F72045-B5B6-4EBE-A1F9-6F5A4DEFE3FE}" type="slidenum">
              <a:rPr lang="en-US" smtClean="0"/>
              <a:t>18</a:t>
            </a:fld>
            <a:endParaRPr lang="en-US" dirty="0"/>
          </a:p>
        </p:txBody>
      </p:sp>
    </p:spTree>
    <p:extLst>
      <p:ext uri="{BB962C8B-B14F-4D97-AF65-F5344CB8AC3E}">
        <p14:creationId xmlns:p14="http://schemas.microsoft.com/office/powerpoint/2010/main" val="2033970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moment now and then to assess the situation from the audience’s point of view.</a:t>
            </a:r>
            <a:endParaRPr lang="en-US" dirty="0"/>
          </a:p>
        </p:txBody>
      </p:sp>
      <p:sp>
        <p:nvSpPr>
          <p:cNvPr id="4" name="Slide Number Placeholder 3"/>
          <p:cNvSpPr>
            <a:spLocks noGrp="1"/>
          </p:cNvSpPr>
          <p:nvPr>
            <p:ph type="sldNum" sz="quarter" idx="10"/>
          </p:nvPr>
        </p:nvSpPr>
        <p:spPr/>
        <p:txBody>
          <a:bodyPr/>
          <a:lstStyle/>
          <a:p>
            <a:fld id="{E8F72045-B5B6-4EBE-A1F9-6F5A4DEFE3FE}" type="slidenum">
              <a:rPr lang="en-US" smtClean="0"/>
              <a:t>19</a:t>
            </a:fld>
            <a:endParaRPr lang="en-US" dirty="0"/>
          </a:p>
        </p:txBody>
      </p:sp>
    </p:spTree>
    <p:extLst>
      <p:ext uri="{BB962C8B-B14F-4D97-AF65-F5344CB8AC3E}">
        <p14:creationId xmlns:p14="http://schemas.microsoft.com/office/powerpoint/2010/main" val="1873649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12/19/2019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12/19/2019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12/19/2019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12/19/2019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12/19/2019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12/19/2019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ature.com/scitable/topicpage/chairing-sessions-13908566/" TargetMode="External"/><Relationship Id="rId2" Type="http://schemas.openxmlformats.org/officeDocument/2006/relationships/hyperlink" Target="https://euspr.hypotheses.org/675"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Kristin.Musselman@uhn.ca"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mailto:monika.molnar@utoronto.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toprankblog.com/2010/11/moderators-speakers-conferen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8998" y="509336"/>
            <a:ext cx="8825658" cy="3329581"/>
          </a:xfrm>
        </p:spPr>
        <p:txBody>
          <a:bodyPr/>
          <a:lstStyle/>
          <a:p>
            <a:r>
              <a:rPr lang="en-US" dirty="0" smtClean="0"/>
              <a:t>How to be an effective scientific session moderator</a:t>
            </a:r>
            <a:endParaRPr lang="en-US" dirty="0"/>
          </a:p>
        </p:txBody>
      </p:sp>
      <p:sp>
        <p:nvSpPr>
          <p:cNvPr id="3" name="Subtitle 2"/>
          <p:cNvSpPr>
            <a:spLocks noGrp="1"/>
          </p:cNvSpPr>
          <p:nvPr>
            <p:ph type="subTitle" idx="1"/>
          </p:nvPr>
        </p:nvSpPr>
        <p:spPr>
          <a:xfrm>
            <a:off x="599079" y="4163769"/>
            <a:ext cx="8825658" cy="861420"/>
          </a:xfrm>
        </p:spPr>
        <p:txBody>
          <a:bodyPr/>
          <a:lstStyle/>
          <a:p>
            <a:r>
              <a:rPr lang="en-US" dirty="0" smtClean="0"/>
              <a:t>Kristin Musselman PT, PhD</a:t>
            </a:r>
          </a:p>
          <a:p>
            <a:endParaRPr lang="en-US" dirty="0"/>
          </a:p>
        </p:txBody>
      </p:sp>
    </p:spTree>
    <p:extLst>
      <p:ext uri="{BB962C8B-B14F-4D97-AF65-F5344CB8AC3E}">
        <p14:creationId xmlns:p14="http://schemas.microsoft.com/office/powerpoint/2010/main" val="1142828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Come Prepared!</a:t>
            </a:r>
            <a:endParaRPr lang="en-US" dirty="0"/>
          </a:p>
        </p:txBody>
      </p:sp>
      <p:sp>
        <p:nvSpPr>
          <p:cNvPr id="3" name="Content Placeholder 2"/>
          <p:cNvSpPr>
            <a:spLocks noGrp="1"/>
          </p:cNvSpPr>
          <p:nvPr>
            <p:ph idx="1"/>
          </p:nvPr>
        </p:nvSpPr>
        <p:spPr>
          <a:xfrm>
            <a:off x="875201" y="1769139"/>
            <a:ext cx="10482610" cy="4195481"/>
          </a:xfrm>
        </p:spPr>
        <p:txBody>
          <a:bodyPr/>
          <a:lstStyle/>
          <a:p>
            <a:r>
              <a:rPr lang="en-US" sz="2800" dirty="0" smtClean="0"/>
              <a:t>The day before the session:</a:t>
            </a:r>
          </a:p>
          <a:p>
            <a:pPr lvl="1"/>
            <a:r>
              <a:rPr lang="en-US" sz="2400" dirty="0" smtClean="0"/>
              <a:t>If you are moderating several short talks, think about what the talks have in common</a:t>
            </a:r>
          </a:p>
          <a:p>
            <a:pPr lvl="1"/>
            <a:r>
              <a:rPr lang="en-US" sz="2400" dirty="0" smtClean="0"/>
              <a:t>Highlight commonality in your introduction of the session</a:t>
            </a:r>
          </a:p>
          <a:p>
            <a:pPr lvl="1"/>
            <a:r>
              <a:rPr lang="en-US" sz="2400" dirty="0" smtClean="0"/>
              <a:t>If no connection, “We have a variety of great talks in the next hour…”</a:t>
            </a:r>
          </a:p>
        </p:txBody>
      </p:sp>
    </p:spTree>
    <p:extLst>
      <p:ext uri="{BB962C8B-B14F-4D97-AF65-F5344CB8AC3E}">
        <p14:creationId xmlns:p14="http://schemas.microsoft.com/office/powerpoint/2010/main" val="3480967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en-US" dirty="0" smtClean="0"/>
              <a:t>. Manage time well</a:t>
            </a:r>
            <a:endParaRPr lang="en-US" dirty="0"/>
          </a:p>
        </p:txBody>
      </p:sp>
      <p:sp>
        <p:nvSpPr>
          <p:cNvPr id="3" name="Content Placeholder 2"/>
          <p:cNvSpPr>
            <a:spLocks noGrp="1"/>
          </p:cNvSpPr>
          <p:nvPr>
            <p:ph idx="1"/>
          </p:nvPr>
        </p:nvSpPr>
        <p:spPr>
          <a:xfrm>
            <a:off x="646111" y="1624761"/>
            <a:ext cx="10590894" cy="5028703"/>
          </a:xfrm>
        </p:spPr>
        <p:txBody>
          <a:bodyPr>
            <a:normAutofit/>
          </a:bodyPr>
          <a:lstStyle/>
          <a:p>
            <a:r>
              <a:rPr lang="en-US" sz="2800" dirty="0" smtClean="0"/>
              <a:t>Finish on time (important to the audience)</a:t>
            </a:r>
          </a:p>
          <a:p>
            <a:r>
              <a:rPr lang="en-US" sz="2800" dirty="0" smtClean="0"/>
              <a:t>Ensure each speaker has equal time (important to the speakers)</a:t>
            </a:r>
          </a:p>
          <a:p>
            <a:endParaRPr lang="en-US" sz="2800" dirty="0"/>
          </a:p>
          <a:p>
            <a:r>
              <a:rPr lang="en-US" sz="2800" dirty="0" smtClean="0"/>
              <a:t>Review allotted time with speaker(s) before session begins</a:t>
            </a:r>
          </a:p>
          <a:p>
            <a:r>
              <a:rPr lang="en-US" sz="2800" dirty="0" smtClean="0"/>
              <a:t>Use stopwatch - signal 5 minutes left, 1 minute left</a:t>
            </a:r>
          </a:p>
          <a:p>
            <a:r>
              <a:rPr lang="en-US" sz="2800" dirty="0" smtClean="0"/>
              <a:t>If speaker ignores signals, it is acceptable to interrupt</a:t>
            </a:r>
          </a:p>
          <a:p>
            <a:r>
              <a:rPr lang="en-US" sz="2800" dirty="0"/>
              <a:t>Prevent one audience member from monopolizing </a:t>
            </a:r>
            <a:r>
              <a:rPr lang="en-US" sz="2800" dirty="0" smtClean="0"/>
              <a:t>Q&amp;A</a:t>
            </a:r>
          </a:p>
          <a:p>
            <a:r>
              <a:rPr lang="en-US" sz="2800" dirty="0" smtClean="0"/>
              <a:t>End Q&amp;A on time</a:t>
            </a:r>
          </a:p>
          <a:p>
            <a:endParaRPr lang="en-US" sz="2800" dirty="0" smtClean="0"/>
          </a:p>
        </p:txBody>
      </p:sp>
      <p:sp>
        <p:nvSpPr>
          <p:cNvPr id="6" name="TextBox 5"/>
          <p:cNvSpPr txBox="1"/>
          <p:nvPr/>
        </p:nvSpPr>
        <p:spPr>
          <a:xfrm>
            <a:off x="6809874" y="2863516"/>
            <a:ext cx="3151784" cy="646331"/>
          </a:xfrm>
          <a:prstGeom prst="rect">
            <a:avLst/>
          </a:prstGeom>
          <a:noFill/>
        </p:spPr>
        <p:txBody>
          <a:bodyPr wrap="square" rtlCol="0">
            <a:spAutoFit/>
          </a:bodyPr>
          <a:lstStyle/>
          <a:p>
            <a:r>
              <a:rPr lang="en-US" sz="3600" b="1" dirty="0" smtClean="0">
                <a:solidFill>
                  <a:srgbClr val="FF0000"/>
                </a:solidFill>
              </a:rPr>
              <a:t>Stay Flexible!</a:t>
            </a:r>
            <a:endParaRPr lang="en-US" sz="3600" b="1" dirty="0">
              <a:solidFill>
                <a:srgbClr val="FF0000"/>
              </a:solidFill>
            </a:endParaRPr>
          </a:p>
        </p:txBody>
      </p:sp>
    </p:spTree>
    <p:extLst>
      <p:ext uri="{BB962C8B-B14F-4D97-AF65-F5344CB8AC3E}">
        <p14:creationId xmlns:p14="http://schemas.microsoft.com/office/powerpoint/2010/main" val="237498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Consider the Speaker </a:t>
            </a:r>
            <a:endParaRPr lang="en-US" dirty="0"/>
          </a:p>
        </p:txBody>
      </p:sp>
      <p:sp>
        <p:nvSpPr>
          <p:cNvPr id="3" name="Content Placeholder 2"/>
          <p:cNvSpPr>
            <a:spLocks noGrp="1"/>
          </p:cNvSpPr>
          <p:nvPr>
            <p:ph idx="1"/>
          </p:nvPr>
        </p:nvSpPr>
        <p:spPr>
          <a:xfrm>
            <a:off x="875201" y="1769139"/>
            <a:ext cx="10590894" cy="4451187"/>
          </a:xfrm>
        </p:spPr>
        <p:txBody>
          <a:bodyPr>
            <a:normAutofit/>
          </a:bodyPr>
          <a:lstStyle/>
          <a:p>
            <a:r>
              <a:rPr lang="en-US" sz="2800" dirty="0" smtClean="0"/>
              <a:t>Arrive 10 minutes early</a:t>
            </a:r>
          </a:p>
          <a:p>
            <a:r>
              <a:rPr lang="en-US" sz="2800" dirty="0" smtClean="0"/>
              <a:t>Check slides and equipment working – get technician as needed</a:t>
            </a:r>
          </a:p>
          <a:p>
            <a:r>
              <a:rPr lang="en-US" sz="2800" dirty="0" smtClean="0"/>
              <a:t>Confirm correct pronunciation of names</a:t>
            </a:r>
          </a:p>
          <a:p>
            <a:r>
              <a:rPr lang="en-US" sz="2800" dirty="0" smtClean="0"/>
              <a:t>Confirm affiliations and positions</a:t>
            </a:r>
          </a:p>
          <a:p>
            <a:r>
              <a:rPr lang="en-US" sz="2800" dirty="0" smtClean="0"/>
              <a:t>Review allotted time &amp; time signals</a:t>
            </a:r>
          </a:p>
          <a:p>
            <a:r>
              <a:rPr lang="en-US" sz="2800" dirty="0" smtClean="0"/>
              <a:t>Ask if speaker(s) would like water</a:t>
            </a:r>
          </a:p>
          <a:p>
            <a:r>
              <a:rPr lang="en-US" sz="2800" dirty="0" smtClean="0"/>
              <a:t>Ask speaker(s) for possible questions</a:t>
            </a:r>
          </a:p>
        </p:txBody>
      </p:sp>
    </p:spTree>
    <p:extLst>
      <p:ext uri="{BB962C8B-B14F-4D97-AF65-F5344CB8AC3E}">
        <p14:creationId xmlns:p14="http://schemas.microsoft.com/office/powerpoint/2010/main" val="3897299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a:t>
            </a:r>
            <a:r>
              <a:rPr lang="en-US" dirty="0" smtClean="0"/>
              <a:t>. Consider the Audience </a:t>
            </a:r>
            <a:endParaRPr lang="en-US" dirty="0"/>
          </a:p>
        </p:txBody>
      </p:sp>
      <p:sp>
        <p:nvSpPr>
          <p:cNvPr id="3" name="Content Placeholder 2"/>
          <p:cNvSpPr>
            <a:spLocks noGrp="1"/>
          </p:cNvSpPr>
          <p:nvPr>
            <p:ph idx="1"/>
          </p:nvPr>
        </p:nvSpPr>
        <p:spPr>
          <a:xfrm>
            <a:off x="783513" y="1769692"/>
            <a:ext cx="10590894" cy="4451187"/>
          </a:xfrm>
        </p:spPr>
        <p:txBody>
          <a:bodyPr>
            <a:normAutofit/>
          </a:bodyPr>
          <a:lstStyle/>
          <a:p>
            <a:r>
              <a:rPr lang="en-US" sz="2800" dirty="0"/>
              <a:t>Be enthusiastic, be engaging – you set the </a:t>
            </a:r>
            <a:r>
              <a:rPr lang="en-US" sz="2800" dirty="0" smtClean="0"/>
              <a:t>tone</a:t>
            </a:r>
          </a:p>
          <a:p>
            <a:r>
              <a:rPr lang="en-US" sz="2800" dirty="0" smtClean="0"/>
              <a:t>Indicate when and where (i.e. mic?) to ask questions</a:t>
            </a:r>
          </a:p>
          <a:p>
            <a:r>
              <a:rPr lang="en-US" sz="2800" dirty="0" smtClean="0"/>
              <a:t>Provide signals (e.g. after thanking speaker, applaud yourself)</a:t>
            </a:r>
          </a:p>
          <a:p>
            <a:r>
              <a:rPr lang="en-US" sz="2800" dirty="0" smtClean="0"/>
              <a:t>Reduce </a:t>
            </a:r>
            <a:r>
              <a:rPr lang="en-US" sz="2800" dirty="0"/>
              <a:t>noise levels by closing doors</a:t>
            </a:r>
          </a:p>
          <a:p>
            <a:r>
              <a:rPr lang="en-US" sz="2800" dirty="0"/>
              <a:t>Ask hallway conversations to quiet down</a:t>
            </a:r>
          </a:p>
          <a:p>
            <a:r>
              <a:rPr lang="en-US" sz="2800" dirty="0"/>
              <a:t>Adjust </a:t>
            </a:r>
            <a:r>
              <a:rPr lang="en-US" sz="2800" dirty="0" smtClean="0"/>
              <a:t>lighting</a:t>
            </a:r>
            <a:endParaRPr lang="en-US" sz="2800" dirty="0"/>
          </a:p>
        </p:txBody>
      </p:sp>
    </p:spTree>
    <p:extLst>
      <p:ext uri="{BB962C8B-B14F-4D97-AF65-F5344CB8AC3E}">
        <p14:creationId xmlns:p14="http://schemas.microsoft.com/office/powerpoint/2010/main" val="3762604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Expect the Unexpected </a:t>
            </a:r>
            <a:endParaRPr lang="en-US" dirty="0"/>
          </a:p>
        </p:txBody>
      </p:sp>
      <p:sp>
        <p:nvSpPr>
          <p:cNvPr id="3" name="Content Placeholder 2"/>
          <p:cNvSpPr>
            <a:spLocks noGrp="1"/>
          </p:cNvSpPr>
          <p:nvPr>
            <p:ph idx="1"/>
          </p:nvPr>
        </p:nvSpPr>
        <p:spPr>
          <a:xfrm>
            <a:off x="742855" y="2117998"/>
            <a:ext cx="10590894" cy="1443293"/>
          </a:xfrm>
        </p:spPr>
        <p:txBody>
          <a:bodyPr>
            <a:normAutofit/>
          </a:bodyPr>
          <a:lstStyle/>
          <a:p>
            <a:pPr marL="0" indent="0" algn="ctr">
              <a:buNone/>
            </a:pPr>
            <a:r>
              <a:rPr lang="en-US" sz="3200" dirty="0" smtClean="0"/>
              <a:t>What do you do?? </a:t>
            </a:r>
          </a:p>
        </p:txBody>
      </p:sp>
      <p:sp>
        <p:nvSpPr>
          <p:cNvPr id="4" name="TextBox 3"/>
          <p:cNvSpPr txBox="1"/>
          <p:nvPr/>
        </p:nvSpPr>
        <p:spPr>
          <a:xfrm>
            <a:off x="2478505" y="3332747"/>
            <a:ext cx="7471611" cy="800219"/>
          </a:xfrm>
          <a:prstGeom prst="rect">
            <a:avLst/>
          </a:prstGeom>
          <a:noFill/>
        </p:spPr>
        <p:txBody>
          <a:bodyPr wrap="square" rtlCol="0">
            <a:spAutoFit/>
          </a:bodyPr>
          <a:lstStyle/>
          <a:p>
            <a:pPr algn="ctr"/>
            <a:r>
              <a:rPr lang="en-US" sz="2800" dirty="0"/>
              <a:t>Speaker does not show up</a:t>
            </a:r>
          </a:p>
          <a:p>
            <a:endParaRPr lang="en-US" dirty="0"/>
          </a:p>
        </p:txBody>
      </p:sp>
    </p:spTree>
    <p:extLst>
      <p:ext uri="{BB962C8B-B14F-4D97-AF65-F5344CB8AC3E}">
        <p14:creationId xmlns:p14="http://schemas.microsoft.com/office/powerpoint/2010/main" val="231147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Expect the Unexpected </a:t>
            </a:r>
            <a:endParaRPr lang="en-US" dirty="0"/>
          </a:p>
        </p:txBody>
      </p:sp>
      <p:sp>
        <p:nvSpPr>
          <p:cNvPr id="3" name="Content Placeholder 2"/>
          <p:cNvSpPr>
            <a:spLocks noGrp="1"/>
          </p:cNvSpPr>
          <p:nvPr>
            <p:ph idx="1"/>
          </p:nvPr>
        </p:nvSpPr>
        <p:spPr>
          <a:xfrm>
            <a:off x="742855" y="2117998"/>
            <a:ext cx="10590894" cy="1443293"/>
          </a:xfrm>
        </p:spPr>
        <p:txBody>
          <a:bodyPr>
            <a:normAutofit/>
          </a:bodyPr>
          <a:lstStyle/>
          <a:p>
            <a:pPr marL="0" indent="0" algn="ctr">
              <a:buNone/>
            </a:pPr>
            <a:r>
              <a:rPr lang="en-US" sz="3200" dirty="0" smtClean="0"/>
              <a:t>What do you do?? </a:t>
            </a:r>
          </a:p>
        </p:txBody>
      </p:sp>
      <p:sp>
        <p:nvSpPr>
          <p:cNvPr id="4" name="TextBox 3"/>
          <p:cNvSpPr txBox="1"/>
          <p:nvPr/>
        </p:nvSpPr>
        <p:spPr>
          <a:xfrm>
            <a:off x="2478505" y="3332747"/>
            <a:ext cx="7471611" cy="800219"/>
          </a:xfrm>
          <a:prstGeom prst="rect">
            <a:avLst/>
          </a:prstGeom>
          <a:noFill/>
        </p:spPr>
        <p:txBody>
          <a:bodyPr wrap="square" rtlCol="0">
            <a:spAutoFit/>
          </a:bodyPr>
          <a:lstStyle/>
          <a:p>
            <a:pPr algn="ctr"/>
            <a:r>
              <a:rPr lang="en-US" sz="2800" dirty="0"/>
              <a:t>Speaker </a:t>
            </a:r>
            <a:r>
              <a:rPr lang="en-US" sz="2800" dirty="0" smtClean="0"/>
              <a:t>will not stop talking</a:t>
            </a:r>
            <a:endParaRPr lang="en-US" sz="2800" dirty="0"/>
          </a:p>
          <a:p>
            <a:endParaRPr lang="en-US" dirty="0"/>
          </a:p>
        </p:txBody>
      </p:sp>
    </p:spTree>
    <p:extLst>
      <p:ext uri="{BB962C8B-B14F-4D97-AF65-F5344CB8AC3E}">
        <p14:creationId xmlns:p14="http://schemas.microsoft.com/office/powerpoint/2010/main" val="1037337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Expect the Unexpected </a:t>
            </a:r>
            <a:endParaRPr lang="en-US" dirty="0"/>
          </a:p>
        </p:txBody>
      </p:sp>
      <p:sp>
        <p:nvSpPr>
          <p:cNvPr id="3" name="Content Placeholder 2"/>
          <p:cNvSpPr>
            <a:spLocks noGrp="1"/>
          </p:cNvSpPr>
          <p:nvPr>
            <p:ph idx="1"/>
          </p:nvPr>
        </p:nvSpPr>
        <p:spPr>
          <a:xfrm>
            <a:off x="742855" y="2117998"/>
            <a:ext cx="10590894" cy="1443293"/>
          </a:xfrm>
        </p:spPr>
        <p:txBody>
          <a:bodyPr>
            <a:normAutofit/>
          </a:bodyPr>
          <a:lstStyle/>
          <a:p>
            <a:pPr marL="0" indent="0" algn="ctr">
              <a:buNone/>
            </a:pPr>
            <a:r>
              <a:rPr lang="en-US" sz="3200" dirty="0" smtClean="0"/>
              <a:t>What do you do?? </a:t>
            </a:r>
          </a:p>
        </p:txBody>
      </p:sp>
      <p:sp>
        <p:nvSpPr>
          <p:cNvPr id="4" name="TextBox 3"/>
          <p:cNvSpPr txBox="1"/>
          <p:nvPr/>
        </p:nvSpPr>
        <p:spPr>
          <a:xfrm>
            <a:off x="2478505" y="3332747"/>
            <a:ext cx="7471611" cy="1231106"/>
          </a:xfrm>
          <a:prstGeom prst="rect">
            <a:avLst/>
          </a:prstGeom>
          <a:noFill/>
        </p:spPr>
        <p:txBody>
          <a:bodyPr wrap="square" rtlCol="0">
            <a:spAutoFit/>
          </a:bodyPr>
          <a:lstStyle/>
          <a:p>
            <a:pPr algn="ctr"/>
            <a:r>
              <a:rPr lang="en-US" sz="2800" dirty="0" smtClean="0"/>
              <a:t>Session is supposed to start but there are only three people in the audience</a:t>
            </a:r>
            <a:endParaRPr lang="en-US" sz="2800" dirty="0"/>
          </a:p>
          <a:p>
            <a:endParaRPr lang="en-US" dirty="0"/>
          </a:p>
        </p:txBody>
      </p:sp>
    </p:spTree>
    <p:extLst>
      <p:ext uri="{BB962C8B-B14F-4D97-AF65-F5344CB8AC3E}">
        <p14:creationId xmlns:p14="http://schemas.microsoft.com/office/powerpoint/2010/main" val="340112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Expect the Unexpected </a:t>
            </a:r>
            <a:endParaRPr lang="en-US" dirty="0"/>
          </a:p>
        </p:txBody>
      </p:sp>
      <p:sp>
        <p:nvSpPr>
          <p:cNvPr id="3" name="Content Placeholder 2"/>
          <p:cNvSpPr>
            <a:spLocks noGrp="1"/>
          </p:cNvSpPr>
          <p:nvPr>
            <p:ph idx="1"/>
          </p:nvPr>
        </p:nvSpPr>
        <p:spPr>
          <a:xfrm>
            <a:off x="742855" y="2117998"/>
            <a:ext cx="10590894" cy="1443293"/>
          </a:xfrm>
        </p:spPr>
        <p:txBody>
          <a:bodyPr>
            <a:normAutofit/>
          </a:bodyPr>
          <a:lstStyle/>
          <a:p>
            <a:pPr marL="0" indent="0" algn="ctr">
              <a:buNone/>
            </a:pPr>
            <a:r>
              <a:rPr lang="en-US" sz="3200" dirty="0" smtClean="0"/>
              <a:t>What do you do?? </a:t>
            </a:r>
          </a:p>
        </p:txBody>
      </p:sp>
      <p:sp>
        <p:nvSpPr>
          <p:cNvPr id="4" name="TextBox 3"/>
          <p:cNvSpPr txBox="1"/>
          <p:nvPr/>
        </p:nvSpPr>
        <p:spPr>
          <a:xfrm>
            <a:off x="2478505" y="3332747"/>
            <a:ext cx="7471611" cy="954107"/>
          </a:xfrm>
          <a:prstGeom prst="rect">
            <a:avLst/>
          </a:prstGeom>
          <a:noFill/>
        </p:spPr>
        <p:txBody>
          <a:bodyPr wrap="square" rtlCol="0">
            <a:spAutoFit/>
          </a:bodyPr>
          <a:lstStyle/>
          <a:p>
            <a:pPr algn="ctr"/>
            <a:r>
              <a:rPr lang="en-US" sz="2800" dirty="0" smtClean="0"/>
              <a:t>Speaker and audience member get into a heated debate</a:t>
            </a:r>
            <a:endParaRPr lang="en-US" dirty="0"/>
          </a:p>
        </p:txBody>
      </p:sp>
    </p:spTree>
    <p:extLst>
      <p:ext uri="{BB962C8B-B14F-4D97-AF65-F5344CB8AC3E}">
        <p14:creationId xmlns:p14="http://schemas.microsoft.com/office/powerpoint/2010/main" val="406103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Expect the Unexpected </a:t>
            </a:r>
            <a:endParaRPr lang="en-US" dirty="0"/>
          </a:p>
        </p:txBody>
      </p:sp>
      <p:sp>
        <p:nvSpPr>
          <p:cNvPr id="3" name="Content Placeholder 2"/>
          <p:cNvSpPr>
            <a:spLocks noGrp="1"/>
          </p:cNvSpPr>
          <p:nvPr>
            <p:ph idx="1"/>
          </p:nvPr>
        </p:nvSpPr>
        <p:spPr>
          <a:xfrm>
            <a:off x="742855" y="2117998"/>
            <a:ext cx="10590894" cy="1443293"/>
          </a:xfrm>
        </p:spPr>
        <p:txBody>
          <a:bodyPr>
            <a:normAutofit/>
          </a:bodyPr>
          <a:lstStyle/>
          <a:p>
            <a:pPr marL="0" indent="0" algn="ctr">
              <a:buNone/>
            </a:pPr>
            <a:r>
              <a:rPr lang="en-US" sz="3200" dirty="0" smtClean="0"/>
              <a:t>What do you do?? </a:t>
            </a:r>
          </a:p>
        </p:txBody>
      </p:sp>
      <p:sp>
        <p:nvSpPr>
          <p:cNvPr id="4" name="TextBox 3"/>
          <p:cNvSpPr txBox="1"/>
          <p:nvPr/>
        </p:nvSpPr>
        <p:spPr>
          <a:xfrm>
            <a:off x="2478505" y="3332747"/>
            <a:ext cx="7471611" cy="1384995"/>
          </a:xfrm>
          <a:prstGeom prst="rect">
            <a:avLst/>
          </a:prstGeom>
          <a:noFill/>
        </p:spPr>
        <p:txBody>
          <a:bodyPr wrap="square" rtlCol="0">
            <a:spAutoFit/>
          </a:bodyPr>
          <a:lstStyle/>
          <a:p>
            <a:pPr algn="ctr"/>
            <a:r>
              <a:rPr lang="en-US" sz="2800" dirty="0" smtClean="0"/>
              <a:t>Projector turns off, operating system decides to run an update, or other technical problems</a:t>
            </a:r>
            <a:endParaRPr lang="en-US" dirty="0"/>
          </a:p>
        </p:txBody>
      </p:sp>
    </p:spTree>
    <p:extLst>
      <p:ext uri="{BB962C8B-B14F-4D97-AF65-F5344CB8AC3E}">
        <p14:creationId xmlns:p14="http://schemas.microsoft.com/office/powerpoint/2010/main" val="260380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Expect the Unexpected </a:t>
            </a:r>
            <a:endParaRPr lang="en-US" dirty="0"/>
          </a:p>
        </p:txBody>
      </p:sp>
      <p:sp>
        <p:nvSpPr>
          <p:cNvPr id="3" name="Content Placeholder 2"/>
          <p:cNvSpPr>
            <a:spLocks noGrp="1"/>
          </p:cNvSpPr>
          <p:nvPr>
            <p:ph idx="1"/>
          </p:nvPr>
        </p:nvSpPr>
        <p:spPr>
          <a:xfrm>
            <a:off x="742855" y="2117998"/>
            <a:ext cx="10590894" cy="1443293"/>
          </a:xfrm>
        </p:spPr>
        <p:txBody>
          <a:bodyPr>
            <a:normAutofit/>
          </a:bodyPr>
          <a:lstStyle/>
          <a:p>
            <a:pPr marL="0" indent="0" algn="ctr">
              <a:buNone/>
            </a:pPr>
            <a:r>
              <a:rPr lang="en-US" sz="3200" dirty="0" smtClean="0"/>
              <a:t>What do you do?? </a:t>
            </a:r>
          </a:p>
        </p:txBody>
      </p:sp>
      <p:sp>
        <p:nvSpPr>
          <p:cNvPr id="4" name="TextBox 3"/>
          <p:cNvSpPr txBox="1"/>
          <p:nvPr/>
        </p:nvSpPr>
        <p:spPr>
          <a:xfrm>
            <a:off x="2478505" y="3332747"/>
            <a:ext cx="7471611" cy="954107"/>
          </a:xfrm>
          <a:prstGeom prst="rect">
            <a:avLst/>
          </a:prstGeom>
          <a:noFill/>
        </p:spPr>
        <p:txBody>
          <a:bodyPr wrap="square" rtlCol="0">
            <a:spAutoFit/>
          </a:bodyPr>
          <a:lstStyle/>
          <a:p>
            <a:pPr algn="ctr"/>
            <a:r>
              <a:rPr lang="en-US" sz="2800" dirty="0" smtClean="0"/>
              <a:t>Some kids are making funny faces at the windows to the conference room</a:t>
            </a:r>
            <a:endParaRPr lang="en-US" dirty="0"/>
          </a:p>
        </p:txBody>
      </p:sp>
    </p:spTree>
    <p:extLst>
      <p:ext uri="{BB962C8B-B14F-4D97-AF65-F5344CB8AC3E}">
        <p14:creationId xmlns:p14="http://schemas.microsoft.com/office/powerpoint/2010/main" val="3895814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dirty="0" smtClean="0"/>
              <a:t>How to chair a scientific conference session (and not look like a fool!) EUSPR Early Careers Forum. </a:t>
            </a:r>
            <a:r>
              <a:rPr lang="en-US" sz="2400" dirty="0" smtClean="0">
                <a:hlinkClick r:id="rId2"/>
              </a:rPr>
              <a:t>https://euspr.hypotheses.org/675</a:t>
            </a:r>
            <a:endParaRPr lang="en-US" sz="2400" dirty="0" smtClean="0"/>
          </a:p>
          <a:p>
            <a:pPr marL="457200" indent="-457200">
              <a:buFont typeface="+mj-lt"/>
              <a:buAutoNum type="arabicPeriod"/>
            </a:pPr>
            <a:r>
              <a:rPr lang="en-US" sz="2400" dirty="0" smtClean="0"/>
              <a:t>Chairing Sessions. Scitable by Nature Communications.</a:t>
            </a:r>
            <a:r>
              <a:rPr lang="en-US" sz="2400" dirty="0"/>
              <a:t> </a:t>
            </a:r>
            <a:r>
              <a:rPr lang="en-US" sz="2400" u="sng" dirty="0" smtClean="0">
                <a:hlinkClick r:id="rId3"/>
              </a:rPr>
              <a:t>https</a:t>
            </a:r>
            <a:r>
              <a:rPr lang="en-US" sz="2400" u="sng" dirty="0">
                <a:hlinkClick r:id="rId3"/>
              </a:rPr>
              <a:t>://www.nature.com/scitable/topicpage/chairing-sessions-13908566/</a:t>
            </a:r>
            <a:endParaRPr lang="en-US" sz="2400" dirty="0"/>
          </a:p>
          <a:p>
            <a:pPr marL="457200" indent="-457200">
              <a:buFont typeface="+mj-lt"/>
              <a:buAutoNum type="arabicPeriod"/>
            </a:pPr>
            <a:endParaRPr lang="en-US" sz="2400" dirty="0"/>
          </a:p>
        </p:txBody>
      </p:sp>
    </p:spTree>
    <p:extLst>
      <p:ext uri="{BB962C8B-B14F-4D97-AF65-F5344CB8AC3E}">
        <p14:creationId xmlns:p14="http://schemas.microsoft.com/office/powerpoint/2010/main" val="19102140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875201" y="1643014"/>
            <a:ext cx="8946541" cy="4195481"/>
          </a:xfrm>
        </p:spPr>
        <p:txBody>
          <a:bodyPr/>
          <a:lstStyle/>
          <a:p>
            <a:pPr marL="457200" indent="-457200">
              <a:buFont typeface="+mj-lt"/>
              <a:buAutoNum type="arabicPeriod"/>
            </a:pPr>
            <a:r>
              <a:rPr lang="en-US" sz="3200" dirty="0" smtClean="0"/>
              <a:t>Come Prepared!</a:t>
            </a:r>
          </a:p>
          <a:p>
            <a:pPr marL="457200" indent="-457200">
              <a:buFont typeface="+mj-lt"/>
              <a:buAutoNum type="arabicPeriod"/>
            </a:pPr>
            <a:r>
              <a:rPr lang="en-US" sz="3200" dirty="0" smtClean="0"/>
              <a:t>Manage Time Well</a:t>
            </a:r>
          </a:p>
          <a:p>
            <a:pPr marL="457200" indent="-457200">
              <a:buFont typeface="+mj-lt"/>
              <a:buAutoNum type="arabicPeriod"/>
            </a:pPr>
            <a:r>
              <a:rPr lang="en-US" sz="3200" dirty="0" smtClean="0"/>
              <a:t>Consider the Speaker</a:t>
            </a:r>
          </a:p>
          <a:p>
            <a:pPr marL="457200" indent="-457200">
              <a:buFont typeface="+mj-lt"/>
              <a:buAutoNum type="arabicPeriod"/>
            </a:pPr>
            <a:r>
              <a:rPr lang="en-US" sz="3200" dirty="0" smtClean="0"/>
              <a:t>Consider the Audience</a:t>
            </a:r>
          </a:p>
          <a:p>
            <a:pPr marL="457200" indent="-457200">
              <a:buFont typeface="+mj-lt"/>
              <a:buAutoNum type="arabicPeriod"/>
            </a:pPr>
            <a:r>
              <a:rPr lang="en-US" sz="3200" dirty="0" smtClean="0"/>
              <a:t>Expect the Unexpected</a:t>
            </a:r>
          </a:p>
          <a:p>
            <a:pPr marL="457200" indent="-457200">
              <a:buFont typeface="+mj-lt"/>
              <a:buAutoNum type="arabicPeriod"/>
            </a:pPr>
            <a:endParaRPr lang="en-US" dirty="0" smtClean="0"/>
          </a:p>
          <a:p>
            <a:pPr marL="457200" indent="-457200">
              <a:buFont typeface="+mj-lt"/>
              <a:buAutoNum type="arabicPeriod"/>
            </a:pPr>
            <a:endParaRPr lang="en-US" dirty="0"/>
          </a:p>
        </p:txBody>
      </p:sp>
      <p:pic>
        <p:nvPicPr>
          <p:cNvPr id="1026" name="Picture 2" descr="Image result for juggling balls in the a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597" y="875760"/>
            <a:ext cx="2298258" cy="370719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48773" y="5288340"/>
            <a:ext cx="10318316" cy="1569660"/>
          </a:xfrm>
          <a:prstGeom prst="rect">
            <a:avLst/>
          </a:prstGeom>
          <a:noFill/>
        </p:spPr>
        <p:txBody>
          <a:bodyPr wrap="square" rtlCol="0">
            <a:spAutoFit/>
          </a:bodyPr>
          <a:lstStyle/>
          <a:p>
            <a:r>
              <a:rPr lang="en-US" sz="2400" dirty="0" smtClean="0"/>
              <a:t>If interested in moderating at the RSI Leadership Rehab Rounds, please contact me: </a:t>
            </a:r>
            <a:r>
              <a:rPr lang="en-US" sz="2400" dirty="0" smtClean="0">
                <a:hlinkClick r:id="rId3"/>
              </a:rPr>
              <a:t>Kristin.Musselman@uhn.ca</a:t>
            </a:r>
            <a:r>
              <a:rPr lang="en-US" sz="2400" dirty="0" smtClean="0"/>
              <a:t> or </a:t>
            </a:r>
          </a:p>
          <a:p>
            <a:r>
              <a:rPr lang="en-US" sz="2400" dirty="0" smtClean="0"/>
              <a:t>Monika Molnar: </a:t>
            </a:r>
            <a:r>
              <a:rPr lang="en-US" sz="2400" dirty="0" smtClean="0">
                <a:hlinkClick r:id="rId4"/>
              </a:rPr>
              <a:t>monika.molnar@utoronto.ca</a:t>
            </a:r>
            <a:endParaRPr lang="en-US" sz="2400" dirty="0" smtClean="0"/>
          </a:p>
          <a:p>
            <a:endParaRPr lang="en-US" sz="2400" dirty="0"/>
          </a:p>
        </p:txBody>
      </p:sp>
    </p:spTree>
    <p:extLst>
      <p:ext uri="{BB962C8B-B14F-4D97-AF65-F5344CB8AC3E}">
        <p14:creationId xmlns:p14="http://schemas.microsoft.com/office/powerpoint/2010/main" val="67089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080" y="585065"/>
            <a:ext cx="9580731" cy="4195481"/>
          </a:xfrm>
        </p:spPr>
        <p:txBody>
          <a:bodyPr>
            <a:normAutofit/>
          </a:bodyPr>
          <a:lstStyle/>
          <a:p>
            <a:pPr marL="0" indent="0" algn="ctr">
              <a:buNone/>
            </a:pPr>
            <a:r>
              <a:rPr lang="en-US" sz="3200" dirty="0" smtClean="0"/>
              <a:t>“There’s a big difference between showing up and being awesome.”</a:t>
            </a:r>
          </a:p>
          <a:p>
            <a:pPr marL="0" indent="0" algn="ctr">
              <a:buNone/>
            </a:pPr>
            <a:endParaRPr lang="en-US" sz="3200" dirty="0" smtClean="0"/>
          </a:p>
          <a:p>
            <a:pPr marL="0" indent="0" algn="ctr">
              <a:buNone/>
            </a:pPr>
            <a:r>
              <a:rPr lang="en-US" sz="1800" dirty="0">
                <a:hlinkClick r:id="rId2"/>
              </a:rPr>
              <a:t>https://www.toprankblog.com/2010/11/moderators-speakers-conferences/</a:t>
            </a:r>
            <a:endParaRPr lang="en-US" sz="1800" dirty="0"/>
          </a:p>
          <a:p>
            <a:pPr marL="0" indent="0" algn="ctr">
              <a:buNone/>
            </a:pPr>
            <a:endParaRPr lang="en-US" sz="3200" dirty="0"/>
          </a:p>
        </p:txBody>
      </p:sp>
      <p:pic>
        <p:nvPicPr>
          <p:cNvPr id="4" name="Picture 2" descr="Image result for conference modera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5518" y="3646414"/>
            <a:ext cx="8044766" cy="2610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8487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 moderator do?</a:t>
            </a:r>
            <a:endParaRPr lang="en-US" dirty="0"/>
          </a:p>
        </p:txBody>
      </p:sp>
      <p:sp>
        <p:nvSpPr>
          <p:cNvPr id="3" name="Content Placeholder 2"/>
          <p:cNvSpPr>
            <a:spLocks noGrp="1"/>
          </p:cNvSpPr>
          <p:nvPr>
            <p:ph idx="1"/>
          </p:nvPr>
        </p:nvSpPr>
        <p:spPr>
          <a:xfrm>
            <a:off x="754885" y="1624759"/>
            <a:ext cx="11178614" cy="5040735"/>
          </a:xfrm>
        </p:spPr>
        <p:txBody>
          <a:bodyPr>
            <a:normAutofit/>
          </a:bodyPr>
          <a:lstStyle/>
          <a:p>
            <a:r>
              <a:rPr lang="en-US" sz="2800" dirty="0" smtClean="0"/>
              <a:t>Pre-work – review materials at least 1 day in advance</a:t>
            </a:r>
          </a:p>
          <a:p>
            <a:r>
              <a:rPr lang="en-US" sz="2800" dirty="0" smtClean="0"/>
              <a:t>Arrive early to ensure room is ready &amp; greet speakers</a:t>
            </a:r>
          </a:p>
          <a:p>
            <a:r>
              <a:rPr lang="en-US" sz="2800" dirty="0" smtClean="0"/>
              <a:t>Open the session – welcome audience &amp; speaker(s), introduce yourself, make announcements, introduce speaker(s)</a:t>
            </a:r>
          </a:p>
          <a:p>
            <a:r>
              <a:rPr lang="en-US" sz="2800" dirty="0" smtClean="0"/>
              <a:t>Manage time to ensure session stays on schedule</a:t>
            </a:r>
          </a:p>
          <a:p>
            <a:r>
              <a:rPr lang="en-US" sz="2800" dirty="0" smtClean="0"/>
              <a:t>Moderate Q&amp;A</a:t>
            </a:r>
          </a:p>
          <a:p>
            <a:r>
              <a:rPr lang="en-US" sz="2800" dirty="0" smtClean="0"/>
              <a:t>Close session – thank audience &amp; speaker(s)</a:t>
            </a:r>
          </a:p>
          <a:p>
            <a:r>
              <a:rPr lang="en-US" sz="2800" dirty="0" smtClean="0"/>
              <a:t>**Trouble shoot any challenges</a:t>
            </a:r>
          </a:p>
        </p:txBody>
      </p:sp>
    </p:spTree>
    <p:extLst>
      <p:ext uri="{BB962C8B-B14F-4D97-AF65-F5344CB8AC3E}">
        <p14:creationId xmlns:p14="http://schemas.microsoft.com/office/powerpoint/2010/main" val="690475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Moderating Tips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3200" dirty="0" smtClean="0"/>
              <a:t>Come Prepared!</a:t>
            </a:r>
          </a:p>
          <a:p>
            <a:pPr marL="457200" indent="-457200">
              <a:buFont typeface="+mj-lt"/>
              <a:buAutoNum type="arabicPeriod"/>
            </a:pPr>
            <a:r>
              <a:rPr lang="en-US" sz="3200" dirty="0" smtClean="0"/>
              <a:t>Manage Time Well</a:t>
            </a:r>
          </a:p>
          <a:p>
            <a:pPr marL="457200" indent="-457200">
              <a:buFont typeface="+mj-lt"/>
              <a:buAutoNum type="arabicPeriod"/>
            </a:pPr>
            <a:r>
              <a:rPr lang="en-US" sz="3200" dirty="0" smtClean="0"/>
              <a:t>Consider the Speaker</a:t>
            </a:r>
          </a:p>
          <a:p>
            <a:pPr marL="457200" indent="-457200">
              <a:buFont typeface="+mj-lt"/>
              <a:buAutoNum type="arabicPeriod"/>
            </a:pPr>
            <a:r>
              <a:rPr lang="en-US" sz="3200" dirty="0" smtClean="0"/>
              <a:t>Consider the Audience</a:t>
            </a:r>
          </a:p>
          <a:p>
            <a:pPr marL="457200" indent="-457200">
              <a:buFont typeface="+mj-lt"/>
              <a:buAutoNum type="arabicPeriod"/>
            </a:pPr>
            <a:r>
              <a:rPr lang="en-US" sz="3200" dirty="0" smtClean="0"/>
              <a:t>Expect the Unexpected</a:t>
            </a:r>
          </a:p>
          <a:p>
            <a:pPr marL="457200" indent="-457200">
              <a:buFont typeface="+mj-lt"/>
              <a:buAutoNum type="arabicPeriod"/>
            </a:pPr>
            <a:endParaRPr lang="en-US" dirty="0" smtClean="0"/>
          </a:p>
          <a:p>
            <a:pPr marL="457200" indent="-457200">
              <a:buFont typeface="+mj-lt"/>
              <a:buAutoNum type="arabicPeriod"/>
            </a:pPr>
            <a:endParaRPr lang="en-US" dirty="0"/>
          </a:p>
        </p:txBody>
      </p:sp>
      <p:pic>
        <p:nvPicPr>
          <p:cNvPr id="1026" name="Picture 2" descr="Image result for juggling balls in the a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7383" y="2052918"/>
            <a:ext cx="2298258" cy="3707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4103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Come Prepared!</a:t>
            </a:r>
            <a:endParaRPr lang="en-US" dirty="0"/>
          </a:p>
        </p:txBody>
      </p:sp>
      <p:sp>
        <p:nvSpPr>
          <p:cNvPr id="3" name="Content Placeholder 2"/>
          <p:cNvSpPr>
            <a:spLocks noGrp="1"/>
          </p:cNvSpPr>
          <p:nvPr>
            <p:ph idx="1"/>
          </p:nvPr>
        </p:nvSpPr>
        <p:spPr>
          <a:xfrm>
            <a:off x="875201" y="1643018"/>
            <a:ext cx="8946541" cy="4195481"/>
          </a:xfrm>
        </p:spPr>
        <p:txBody>
          <a:bodyPr/>
          <a:lstStyle/>
          <a:p>
            <a:r>
              <a:rPr lang="en-US" sz="2800" dirty="0" smtClean="0"/>
              <a:t>The day before the session:</a:t>
            </a:r>
          </a:p>
          <a:p>
            <a:pPr lvl="1"/>
            <a:r>
              <a:rPr lang="en-US" sz="2400" dirty="0"/>
              <a:t>Do you know how to pronounce speakers’ names</a:t>
            </a:r>
            <a:r>
              <a:rPr lang="en-US" sz="2400" dirty="0" smtClean="0"/>
              <a:t>?</a:t>
            </a:r>
          </a:p>
          <a:p>
            <a:pPr lvl="1"/>
            <a:r>
              <a:rPr lang="en-US" sz="2400" dirty="0" smtClean="0"/>
              <a:t>Could affect how others address speaker </a:t>
            </a:r>
            <a:endParaRPr lang="en-US" sz="2400" dirty="0"/>
          </a:p>
        </p:txBody>
      </p:sp>
      <p:sp>
        <p:nvSpPr>
          <p:cNvPr id="4" name="TextBox 3"/>
          <p:cNvSpPr txBox="1"/>
          <p:nvPr/>
        </p:nvSpPr>
        <p:spPr>
          <a:xfrm>
            <a:off x="1400718" y="3274840"/>
            <a:ext cx="4758344" cy="646331"/>
          </a:xfrm>
          <a:prstGeom prst="rect">
            <a:avLst/>
          </a:prstGeom>
          <a:noFill/>
        </p:spPr>
        <p:txBody>
          <a:bodyPr wrap="square" rtlCol="0">
            <a:spAutoFit/>
          </a:bodyPr>
          <a:lstStyle/>
          <a:p>
            <a:r>
              <a:rPr lang="en-US" sz="3600" b="1" dirty="0" smtClean="0"/>
              <a:t>Moloughney</a:t>
            </a:r>
            <a:endParaRPr lang="en-US" sz="3600" b="1" dirty="0"/>
          </a:p>
        </p:txBody>
      </p:sp>
      <p:sp>
        <p:nvSpPr>
          <p:cNvPr id="5" name="TextBox 4"/>
          <p:cNvSpPr txBox="1"/>
          <p:nvPr/>
        </p:nvSpPr>
        <p:spPr>
          <a:xfrm>
            <a:off x="4484213" y="3262602"/>
            <a:ext cx="4758344" cy="646331"/>
          </a:xfrm>
          <a:prstGeom prst="rect">
            <a:avLst/>
          </a:prstGeom>
          <a:noFill/>
        </p:spPr>
        <p:txBody>
          <a:bodyPr wrap="square" rtlCol="0">
            <a:spAutoFit/>
          </a:bodyPr>
          <a:lstStyle/>
          <a:p>
            <a:r>
              <a:rPr lang="en-US" sz="3600" dirty="0" smtClean="0"/>
              <a:t>→ </a:t>
            </a:r>
            <a:r>
              <a:rPr lang="en-US" sz="3600" b="1" dirty="0" smtClean="0">
                <a:solidFill>
                  <a:srgbClr val="FF0000"/>
                </a:solidFill>
              </a:rPr>
              <a:t>mo-lock-ney</a:t>
            </a:r>
            <a:endParaRPr lang="en-US" sz="3600" b="1" dirty="0">
              <a:solidFill>
                <a:srgbClr val="FF0000"/>
              </a:solidFill>
            </a:endParaRPr>
          </a:p>
        </p:txBody>
      </p:sp>
      <p:sp>
        <p:nvSpPr>
          <p:cNvPr id="7" name="TextBox 6"/>
          <p:cNvSpPr txBox="1"/>
          <p:nvPr/>
        </p:nvSpPr>
        <p:spPr>
          <a:xfrm>
            <a:off x="2877421" y="4284326"/>
            <a:ext cx="4758344" cy="646331"/>
          </a:xfrm>
          <a:prstGeom prst="rect">
            <a:avLst/>
          </a:prstGeom>
          <a:noFill/>
        </p:spPr>
        <p:txBody>
          <a:bodyPr wrap="square" rtlCol="0">
            <a:spAutoFit/>
          </a:bodyPr>
          <a:lstStyle/>
          <a:p>
            <a:r>
              <a:rPr lang="en-US" sz="3600" b="1" dirty="0"/>
              <a:t>Š</a:t>
            </a:r>
            <a:r>
              <a:rPr lang="en-US" sz="3600" b="1" dirty="0" smtClean="0"/>
              <a:t>atan</a:t>
            </a:r>
            <a:endParaRPr lang="en-US" sz="3600" b="1" dirty="0"/>
          </a:p>
        </p:txBody>
      </p:sp>
      <p:sp>
        <p:nvSpPr>
          <p:cNvPr id="8" name="TextBox 7"/>
          <p:cNvSpPr txBox="1"/>
          <p:nvPr/>
        </p:nvSpPr>
        <p:spPr>
          <a:xfrm>
            <a:off x="4431661" y="4272088"/>
            <a:ext cx="4758344" cy="646331"/>
          </a:xfrm>
          <a:prstGeom prst="rect">
            <a:avLst/>
          </a:prstGeom>
          <a:noFill/>
        </p:spPr>
        <p:txBody>
          <a:bodyPr wrap="square" rtlCol="0">
            <a:spAutoFit/>
          </a:bodyPr>
          <a:lstStyle/>
          <a:p>
            <a:r>
              <a:rPr lang="en-US" sz="3600" dirty="0" smtClean="0"/>
              <a:t>→ </a:t>
            </a:r>
            <a:r>
              <a:rPr lang="en-US" sz="3600" b="1" dirty="0" smtClean="0">
                <a:solidFill>
                  <a:srgbClr val="FF0000"/>
                </a:solidFill>
              </a:rPr>
              <a:t>suh-tan</a:t>
            </a:r>
            <a:endParaRPr lang="en-US" sz="3600" b="1" dirty="0">
              <a:solidFill>
                <a:srgbClr val="FF0000"/>
              </a:solidFill>
            </a:endParaRPr>
          </a:p>
        </p:txBody>
      </p:sp>
    </p:spTree>
    <p:extLst>
      <p:ext uri="{BB962C8B-B14F-4D97-AF65-F5344CB8AC3E}">
        <p14:creationId xmlns:p14="http://schemas.microsoft.com/office/powerpoint/2010/main" val="2203471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Come Prepared!</a:t>
            </a:r>
            <a:endParaRPr lang="en-US" dirty="0"/>
          </a:p>
        </p:txBody>
      </p:sp>
      <p:sp>
        <p:nvSpPr>
          <p:cNvPr id="3" name="Content Placeholder 2"/>
          <p:cNvSpPr>
            <a:spLocks noGrp="1"/>
          </p:cNvSpPr>
          <p:nvPr>
            <p:ph idx="1"/>
          </p:nvPr>
        </p:nvSpPr>
        <p:spPr>
          <a:xfrm>
            <a:off x="875201" y="1769139"/>
            <a:ext cx="8946541" cy="4195481"/>
          </a:xfrm>
        </p:spPr>
        <p:txBody>
          <a:bodyPr/>
          <a:lstStyle/>
          <a:p>
            <a:r>
              <a:rPr lang="en-US" sz="2800" dirty="0" smtClean="0"/>
              <a:t>The day before the session:</a:t>
            </a:r>
          </a:p>
          <a:p>
            <a:pPr lvl="1"/>
            <a:r>
              <a:rPr lang="en-US" sz="2400" dirty="0" smtClean="0"/>
              <a:t>Review submitted bio – does it need to be shortened?</a:t>
            </a:r>
          </a:p>
        </p:txBody>
      </p:sp>
      <p:sp>
        <p:nvSpPr>
          <p:cNvPr id="4" name="Rectangle 3"/>
          <p:cNvSpPr/>
          <p:nvPr/>
        </p:nvSpPr>
        <p:spPr>
          <a:xfrm>
            <a:off x="262759" y="3033035"/>
            <a:ext cx="11592910" cy="3648691"/>
          </a:xfrm>
          <a:prstGeom prst="rect">
            <a:avLst/>
          </a:prstGeom>
        </p:spPr>
        <p:txBody>
          <a:bodyPr wrap="square">
            <a:spAutoFit/>
          </a:bodyPr>
          <a:lstStyle/>
          <a:p>
            <a:pPr>
              <a:lnSpc>
                <a:spcPct val="107000"/>
              </a:lnSpc>
              <a:spcAft>
                <a:spcPts val="800"/>
              </a:spcAft>
            </a:pPr>
            <a:r>
              <a:rPr lang="en-US"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Dr. Kristin Musselman is a physical </a:t>
            </a:r>
            <a:r>
              <a:rPr lang="en-US" dirty="0" smtClean="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therapist, a </a:t>
            </a:r>
            <a:r>
              <a:rPr lang="en-US"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Scientist with the Neural Engineering and Therapeutics Team at the Toronto Rehabilitation Institute – Lyndhurst </a:t>
            </a:r>
            <a:r>
              <a:rPr lang="en-US" dirty="0" smtClean="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Centre, and an Assistant Professor in the Department of Physical Therapy at the University of Toronto. </a:t>
            </a:r>
            <a:r>
              <a:rPr lang="en-US"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She completed a BSc (Life Sciences) and BScPT at Queen’s University, followed by a MSc (Neurosciences) and PhD (Rehabilitation Science) at the University of Alberta. Dr. Musselman was a CIHR Post-doctoral Fellow at the Johns Hopkins School of Medicine and Kennedy Krieger Institute from 2010-2013. She is active in the Canadian Physiotherapy Association, serving on the Executive of the Neurosciences Division. She is also co-lead of the Walking Measures Group for the Rick Hansen Spinal Cord Injury Registry. Dr. Musselman’s </a:t>
            </a:r>
            <a:r>
              <a:rPr lang="en-US" dirty="0">
                <a:latin typeface="Calibri" panose="020F0502020204030204" pitchFamily="34" charset="0"/>
                <a:ea typeface="Calibri" panose="020F0502020204030204" pitchFamily="34" charset="0"/>
                <a:cs typeface="Calibri" panose="020F0502020204030204" pitchFamily="34" charset="0"/>
              </a:rPr>
              <a:t>research aims to optimize the rehabilitation and measurement of walking and upper limb movements following damage to the nervous system in children and adults. She and her colleagues have developed novel assessment and training tools for individuals with spinal cord injury and pediatric populations. Her current research is funded by the Canadian Institutes of Health Research, Craig H. Neilsen Foundation, Heart and Stroke Foundation of Canada, Ontario Neurotrauma Foundation, Rick Hansen Institute, Saskatchewan Health Research Foundation, and the Canada Foundation for Innovation.</a:t>
            </a:r>
          </a:p>
        </p:txBody>
      </p:sp>
    </p:spTree>
    <p:extLst>
      <p:ext uri="{BB962C8B-B14F-4D97-AF65-F5344CB8AC3E}">
        <p14:creationId xmlns:p14="http://schemas.microsoft.com/office/powerpoint/2010/main" val="390007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Come Prepared!</a:t>
            </a:r>
            <a:endParaRPr lang="en-US" dirty="0"/>
          </a:p>
        </p:txBody>
      </p:sp>
      <p:sp>
        <p:nvSpPr>
          <p:cNvPr id="3" name="Content Placeholder 2"/>
          <p:cNvSpPr>
            <a:spLocks noGrp="1"/>
          </p:cNvSpPr>
          <p:nvPr>
            <p:ph idx="1"/>
          </p:nvPr>
        </p:nvSpPr>
        <p:spPr>
          <a:xfrm>
            <a:off x="875201" y="1769139"/>
            <a:ext cx="8946541" cy="4195481"/>
          </a:xfrm>
        </p:spPr>
        <p:txBody>
          <a:bodyPr/>
          <a:lstStyle/>
          <a:p>
            <a:r>
              <a:rPr lang="en-US" sz="2800" dirty="0" smtClean="0"/>
              <a:t>The day before the session:</a:t>
            </a:r>
          </a:p>
          <a:p>
            <a:pPr lvl="1"/>
            <a:r>
              <a:rPr lang="en-US" sz="2400" dirty="0" smtClean="0"/>
              <a:t>Review submitted bio – does it need to be shortened?</a:t>
            </a:r>
          </a:p>
        </p:txBody>
      </p:sp>
      <p:sp>
        <p:nvSpPr>
          <p:cNvPr id="4" name="Rectangle 3"/>
          <p:cNvSpPr/>
          <p:nvPr/>
        </p:nvSpPr>
        <p:spPr>
          <a:xfrm>
            <a:off x="262759" y="3033035"/>
            <a:ext cx="11592910" cy="3648691"/>
          </a:xfrm>
          <a:prstGeom prst="rect">
            <a:avLst/>
          </a:prstGeom>
        </p:spPr>
        <p:txBody>
          <a:bodyPr wrap="square">
            <a:spAutoFit/>
          </a:bodyPr>
          <a:lstStyle/>
          <a:p>
            <a:pPr>
              <a:lnSpc>
                <a:spcPct val="107000"/>
              </a:lnSpc>
              <a:spcAft>
                <a:spcPts val="800"/>
              </a:spcAft>
            </a:pP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Dr. Kristin Musselman is a physical </a:t>
            </a:r>
            <a:r>
              <a:rPr lang="en-US" dirty="0" smtClean="0">
                <a:solidFill>
                  <a:srgbClr val="FF0000"/>
                </a:solidFill>
                <a:latin typeface="Calibri" panose="020F0502020204030204" pitchFamily="34" charset="0"/>
                <a:ea typeface="Calibri" panose="020F0502020204030204" pitchFamily="34" charset="0"/>
                <a:cs typeface="Calibri" panose="020F0502020204030204" pitchFamily="34" charset="0"/>
              </a:rPr>
              <a:t>therapist </a:t>
            </a: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Scientist with the Neural Engineering and Therapeutics Team at the Toronto Rehabilitation Institute – Lyndhurst </a:t>
            </a:r>
            <a:r>
              <a:rPr lang="en-US" dirty="0" smtClean="0">
                <a:solidFill>
                  <a:srgbClr val="FF0000"/>
                </a:solidFill>
                <a:latin typeface="Calibri" panose="020F0502020204030204" pitchFamily="34" charset="0"/>
                <a:ea typeface="Calibri" panose="020F0502020204030204" pitchFamily="34" charset="0"/>
                <a:cs typeface="Calibri" panose="020F0502020204030204" pitchFamily="34" charset="0"/>
              </a:rPr>
              <a:t>Centre, and Assistant Professor in the Department of Physical Therapy at the University of Toronto. </a:t>
            </a:r>
            <a:r>
              <a:rPr lang="en-US" dirty="0">
                <a:solidFill>
                  <a:schemeClr val="tx1">
                    <a:lumMod val="95000"/>
                  </a:schemeClr>
                </a:solidFill>
                <a:latin typeface="Calibri" panose="020F0502020204030204" pitchFamily="34" charset="0"/>
                <a:ea typeface="Calibri" panose="020F0502020204030204" pitchFamily="34" charset="0"/>
                <a:cs typeface="Calibri" panose="020F0502020204030204" pitchFamily="34" charset="0"/>
              </a:rPr>
              <a:t>She completed a BSc (Life Sciences) and BScPT at Queen’s University, followed by a MSc (Neurosciences) and PhD (Rehabilitation Science) at the University of Alberta. Dr. Musselman was a CIHR Post-doctoral Fellow at the Johns Hopkins School of Medicine and Kennedy Krieger Institute from 2010-2013. She is active in the Canadian Physiotherapy Association, serving on the Executive of the Neurosciences Division. She is also co-lead of the Walking Measures Group for the Rick Hansen Spinal Cord Injury Registry. </a:t>
            </a: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Dr. Musselman’s research aims to optimize the rehabilitation and measurement of walking and upper limb movements following damage to the nervous system in children and adults.</a:t>
            </a:r>
            <a:r>
              <a:rPr lang="en-US" dirty="0">
                <a:latin typeface="Calibri" panose="020F0502020204030204" pitchFamily="34" charset="0"/>
                <a:ea typeface="Calibri" panose="020F0502020204030204" pitchFamily="34" charset="0"/>
                <a:cs typeface="Calibri" panose="020F0502020204030204" pitchFamily="34" charset="0"/>
              </a:rPr>
              <a:t> She and her colleagues have developed novel assessment and training tools for individuals with spinal cord injury and pediatric populations. Her current research is funded by the Canadian Institutes of Health Research, Craig H. Neilsen Foundation, Heart and Stroke Foundation of Canada, Ontario Neurotrauma Foundation, Rick Hansen Institute, Saskatchewan Health Research Foundation, and the Canada Foundation for Innovation.</a:t>
            </a:r>
          </a:p>
        </p:txBody>
      </p:sp>
    </p:spTree>
    <p:extLst>
      <p:ext uri="{BB962C8B-B14F-4D97-AF65-F5344CB8AC3E}">
        <p14:creationId xmlns:p14="http://schemas.microsoft.com/office/powerpoint/2010/main" val="852099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Come Prepared!</a:t>
            </a:r>
            <a:endParaRPr lang="en-US" dirty="0"/>
          </a:p>
        </p:txBody>
      </p:sp>
      <p:sp>
        <p:nvSpPr>
          <p:cNvPr id="3" name="Content Placeholder 2"/>
          <p:cNvSpPr>
            <a:spLocks noGrp="1"/>
          </p:cNvSpPr>
          <p:nvPr>
            <p:ph idx="1"/>
          </p:nvPr>
        </p:nvSpPr>
        <p:spPr>
          <a:xfrm>
            <a:off x="875201" y="1769139"/>
            <a:ext cx="8946541" cy="4195481"/>
          </a:xfrm>
        </p:spPr>
        <p:txBody>
          <a:bodyPr/>
          <a:lstStyle/>
          <a:p>
            <a:r>
              <a:rPr lang="en-US" sz="2800" dirty="0" smtClean="0"/>
              <a:t>The day before the session:</a:t>
            </a:r>
          </a:p>
          <a:p>
            <a:pPr lvl="1"/>
            <a:r>
              <a:rPr lang="en-US" sz="2400" dirty="0" smtClean="0"/>
              <a:t>Review abstract(s) – brainstorm possible questions</a:t>
            </a:r>
          </a:p>
        </p:txBody>
      </p:sp>
      <p:sp>
        <p:nvSpPr>
          <p:cNvPr id="4" name="TextBox 3"/>
          <p:cNvSpPr txBox="1"/>
          <p:nvPr/>
        </p:nvSpPr>
        <p:spPr>
          <a:xfrm>
            <a:off x="730823" y="3289985"/>
            <a:ext cx="11036062" cy="3477875"/>
          </a:xfrm>
          <a:prstGeom prst="rect">
            <a:avLst/>
          </a:prstGeom>
          <a:noFill/>
        </p:spPr>
        <p:txBody>
          <a:bodyPr wrap="square" rtlCol="0">
            <a:spAutoFit/>
          </a:bodyPr>
          <a:lstStyle/>
          <a:p>
            <a:r>
              <a:rPr lang="en-US" sz="2000" dirty="0"/>
              <a:t>Abstract: Individuals living with chronic spinal cord injury (SCI) often face challenges accessing timely and effective health services</a:t>
            </a:r>
            <a:r>
              <a:rPr lang="en-US" sz="2000" baseline="30000" dirty="0"/>
              <a:t> </a:t>
            </a:r>
            <a:r>
              <a:rPr lang="en-US" sz="2000" dirty="0"/>
              <a:t>and the economic burden associated with SCI has led to exploration of non-traditional avenues to meet the complex health needs of individuals with SCI. This trend inspired the creation of the Virtual Integration Platform for SCI (VIP4SCI), a web-based tool, developed in partnership with, Spinal Cord Injury Ontario (SCIO), ForaHealthyMe Inc. (FAHM), and the Mobility Clinic. This presentation will highlight the findings and lessons learned from the design, deployment, and evaluation of the VIP4SCI platform. Considerable attention will be given to the usability and satisfaction of the platform among VIP4SCI clients and SCIO staff users plus its potential for economic / organizational impact.</a:t>
            </a:r>
          </a:p>
          <a:p>
            <a:endParaRPr lang="en-US" sz="2000" dirty="0"/>
          </a:p>
        </p:txBody>
      </p:sp>
    </p:spTree>
    <p:extLst>
      <p:ext uri="{BB962C8B-B14F-4D97-AF65-F5344CB8AC3E}">
        <p14:creationId xmlns:p14="http://schemas.microsoft.com/office/powerpoint/2010/main" val="7560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3896</TotalTime>
  <Words>1370</Words>
  <Application>Microsoft Office PowerPoint</Application>
  <PresentationFormat>Widescreen</PresentationFormat>
  <Paragraphs>116</Paragraphs>
  <Slides>20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Century Gothic</vt:lpstr>
      <vt:lpstr>Wingdings 3</vt:lpstr>
      <vt:lpstr>Ion</vt:lpstr>
      <vt:lpstr>How to be an effective scientific session moderator</vt:lpstr>
      <vt:lpstr>Resources</vt:lpstr>
      <vt:lpstr>PowerPoint Presentation</vt:lpstr>
      <vt:lpstr>What does a moderator do?</vt:lpstr>
      <vt:lpstr>Moderating Tips</vt:lpstr>
      <vt:lpstr>1. Come Prepared!</vt:lpstr>
      <vt:lpstr>1. Come Prepared!</vt:lpstr>
      <vt:lpstr>1. Come Prepared!</vt:lpstr>
      <vt:lpstr>1. Come Prepared!</vt:lpstr>
      <vt:lpstr>1. Come Prepared!</vt:lpstr>
      <vt:lpstr>2. Manage time well</vt:lpstr>
      <vt:lpstr>3. Consider the Speaker </vt:lpstr>
      <vt:lpstr>4. Consider the Audience </vt:lpstr>
      <vt:lpstr>5. Expect the Unexpected </vt:lpstr>
      <vt:lpstr>5. Expect the Unexpected </vt:lpstr>
      <vt:lpstr>5. Expect the Unexpected </vt:lpstr>
      <vt:lpstr>5. Expect the Unexpected </vt:lpstr>
      <vt:lpstr>5. Expect the Unexpected </vt:lpstr>
      <vt:lpstr>5. Expect the Unexpected </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be an effective scientific session moderator</dc:title>
  <dc:creator>Musselman, Kristin</dc:creator>
  <cp:lastModifiedBy>Jessica Boafo</cp:lastModifiedBy>
  <cp:revision>29</cp:revision>
  <dcterms:created xsi:type="dcterms:W3CDTF">2019-10-01T01:43:34Z</dcterms:created>
  <dcterms:modified xsi:type="dcterms:W3CDTF">2019-12-19T16:35:03Z</dcterms:modified>
</cp:coreProperties>
</file>